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1" r:id="rId2"/>
  </p:sldMasterIdLst>
  <p:notesMasterIdLst>
    <p:notesMasterId r:id="rId19"/>
  </p:notesMasterIdLst>
  <p:sldIdLst>
    <p:sldId id="256" r:id="rId3"/>
    <p:sldId id="2470" r:id="rId4"/>
    <p:sldId id="4175" r:id="rId5"/>
    <p:sldId id="2473" r:id="rId6"/>
    <p:sldId id="2471" r:id="rId7"/>
    <p:sldId id="4209" r:id="rId8"/>
    <p:sldId id="4176" r:id="rId9"/>
    <p:sldId id="4178" r:id="rId10"/>
    <p:sldId id="4215" r:id="rId11"/>
    <p:sldId id="4204" r:id="rId12"/>
    <p:sldId id="4208" r:id="rId13"/>
    <p:sldId id="4205" r:id="rId14"/>
    <p:sldId id="4207" r:id="rId15"/>
    <p:sldId id="4216" r:id="rId16"/>
    <p:sldId id="4212" r:id="rId17"/>
    <p:sldId id="309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50536-02C3-4DDA-860C-F8B2220D11A7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06FB9-D760-4E1E-AB6F-D23C1C5611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96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48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2684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1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24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dirty="0"/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  <a:lvl2pPr>
              <a:defRPr>
                <a:solidFill>
                  <a:schemeClr val="tx2">
                    <a:lumMod val="10000"/>
                  </a:schemeClr>
                </a:solidFill>
              </a:defRPr>
            </a:lvl2pPr>
            <a:lvl3pPr>
              <a:defRPr>
                <a:solidFill>
                  <a:schemeClr val="tx2">
                    <a:lumMod val="10000"/>
                  </a:schemeClr>
                </a:solidFill>
              </a:defRPr>
            </a:lvl3pPr>
            <a:lvl4pPr>
              <a:defRPr>
                <a:solidFill>
                  <a:schemeClr val="tx2">
                    <a:lumMod val="10000"/>
                  </a:schemeClr>
                </a:solidFill>
              </a:defRPr>
            </a:lvl4pPr>
            <a:lvl5pPr>
              <a:defRPr>
                <a:solidFill>
                  <a:schemeClr val="tx2">
                    <a:lumMod val="10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278042" cy="223838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520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xfrm>
            <a:off x="2416969" y="2268141"/>
            <a:ext cx="7358063" cy="23217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3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327012" cy="3289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9398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dirty="0"/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  <a:lvl2pPr>
              <a:defRPr>
                <a:solidFill>
                  <a:schemeClr val="tx2">
                    <a:lumMod val="10000"/>
                  </a:schemeClr>
                </a:solidFill>
              </a:defRPr>
            </a:lvl2pPr>
            <a:lvl3pPr>
              <a:defRPr>
                <a:solidFill>
                  <a:schemeClr val="tx2">
                    <a:lumMod val="10000"/>
                  </a:schemeClr>
                </a:solidFill>
              </a:defRPr>
            </a:lvl3pPr>
            <a:lvl4pPr>
              <a:defRPr>
                <a:solidFill>
                  <a:schemeClr val="tx2">
                    <a:lumMod val="10000"/>
                  </a:schemeClr>
                </a:solidFill>
              </a:defRPr>
            </a:lvl4pPr>
            <a:lvl5pPr>
              <a:defRPr>
                <a:solidFill>
                  <a:schemeClr val="tx2">
                    <a:lumMod val="10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327012" cy="3289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2636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イメージ"/>
          <p:cNvSpPr>
            <a:spLocks noGrp="1"/>
          </p:cNvSpPr>
          <p:nvPr>
            <p:ph type="pic" sz="quarter" idx="13"/>
          </p:nvPr>
        </p:nvSpPr>
        <p:spPr>
          <a:xfrm>
            <a:off x="6069211" y="3562945"/>
            <a:ext cx="4179095" cy="27860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アイコンをクリックして図を追加</a:t>
            </a:r>
            <a:endParaRPr/>
          </a:p>
        </p:txBody>
      </p:sp>
      <p:sp>
        <p:nvSpPr>
          <p:cNvPr id="84" name="イメージ"/>
          <p:cNvSpPr>
            <a:spLocks noGrp="1"/>
          </p:cNvSpPr>
          <p:nvPr>
            <p:ph type="pic" sz="quarter" idx="14"/>
          </p:nvPr>
        </p:nvSpPr>
        <p:spPr>
          <a:xfrm>
            <a:off x="6069211" y="535781"/>
            <a:ext cx="4112122" cy="27414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アイコンをクリックして図を追加</a:t>
            </a:r>
            <a:endParaRPr/>
          </a:p>
        </p:txBody>
      </p:sp>
      <p:sp>
        <p:nvSpPr>
          <p:cNvPr id="85" name="イメージ"/>
          <p:cNvSpPr>
            <a:spLocks noGrp="1"/>
          </p:cNvSpPr>
          <p:nvPr>
            <p:ph type="pic" sz="half" idx="15"/>
          </p:nvPr>
        </p:nvSpPr>
        <p:spPr>
          <a:xfrm>
            <a:off x="2032992" y="508992"/>
            <a:ext cx="3964782" cy="59471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アイコンをクリックして図を追加</a:t>
            </a:r>
            <a:endParaRPr/>
          </a:p>
        </p:txBody>
      </p:sp>
      <p:sp>
        <p:nvSpPr>
          <p:cNvPr id="86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327012" cy="3289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51217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416969" y="4473773"/>
            <a:ext cx="7358063" cy="43665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>
                <a:solidFill>
                  <a:schemeClr val="tx2">
                    <a:lumMod val="10000"/>
                  </a:schemeClr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4" name="“ここに引用を入力してください。”"/>
          <p:cNvSpPr txBox="1">
            <a:spLocks noGrp="1"/>
          </p:cNvSpPr>
          <p:nvPr>
            <p:ph type="body" sz="quarter" idx="14"/>
          </p:nvPr>
        </p:nvSpPr>
        <p:spPr>
          <a:xfrm>
            <a:off x="2416969" y="2953900"/>
            <a:ext cx="7358063" cy="5751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1650"/>
              </a:spcBef>
              <a:buSzTx/>
              <a:buNone/>
              <a:defRPr sz="28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327012" cy="3289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49436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イメージ"/>
          <p:cNvSpPr>
            <a:spLocks noGrp="1"/>
          </p:cNvSpPr>
          <p:nvPr>
            <p:ph type="pic" idx="13"/>
          </p:nvPr>
        </p:nvSpPr>
        <p:spPr>
          <a:xfrm>
            <a:off x="952500" y="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アイコンをクリックして図を追加</a:t>
            </a:r>
            <a:endParaRPr dirty="0"/>
          </a:p>
        </p:txBody>
      </p:sp>
      <p:sp>
        <p:nvSpPr>
          <p:cNvPr id="10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327012" cy="3289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3204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958486" y="6439769"/>
            <a:ext cx="327012" cy="328935"/>
          </a:xfrm>
        </p:spPr>
        <p:txBody>
          <a:bodyPr/>
          <a:lstStyle/>
          <a:p>
            <a:fld id="{8979AB52-47D9-416E-BC16-1E4BBB75041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C19389-7705-4141-844D-E593945C0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318977"/>
            <a:ext cx="11178382" cy="18181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en-GB" sz="10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919545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327012" cy="3289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715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91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dirty="0"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2416969" y="3536156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dirty="0"/>
          </a:p>
        </p:txBody>
      </p:sp>
      <p:sp>
        <p:nvSpPr>
          <p:cNvPr id="1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327012" cy="3289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58409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イメージ"/>
          <p:cNvSpPr>
            <a:spLocks noGrp="1"/>
          </p:cNvSpPr>
          <p:nvPr>
            <p:ph type="pic" sz="half" idx="13"/>
          </p:nvPr>
        </p:nvSpPr>
        <p:spPr>
          <a:xfrm>
            <a:off x="2649141" y="232172"/>
            <a:ext cx="6875861" cy="45839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ja-JP" altLang="en-US"/>
              <a:t>アイコンをクリックして図を追加</a:t>
            </a:r>
            <a:endParaRPr/>
          </a:p>
        </p:txBody>
      </p:sp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2416969" y="4723805"/>
            <a:ext cx="7358063" cy="100012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dirty="0"/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2416969" y="5759648"/>
            <a:ext cx="7358063" cy="8572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200">
                <a:solidFill>
                  <a:schemeClr val="tx2">
                    <a:lumMod val="10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dirty="0"/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500813"/>
            <a:ext cx="327012" cy="3289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37727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26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5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9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7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0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8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9/4/2023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00" cap="none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11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i="0" kern="1200" cap="none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 spc="9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0" kern="1200" spc="9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 spc="9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0" kern="1200" spc="9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 spc="9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7359.jpeg" descr="IMG_7359.jpeg">
            <a:extLst>
              <a:ext uri="{FF2B5EF4-FFF2-40B4-BE49-F238E27FC236}">
                <a16:creationId xmlns:a16="http://schemas.microsoft.com/office/drawing/2014/main" id="{B4BC1038-355E-8C4F-873C-22105D01E8B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3186" y="-7856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2193727" y="285750"/>
            <a:ext cx="7804547" cy="1491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52515" y="6439769"/>
            <a:ext cx="327012" cy="32893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イメージ" descr="イメージ">
            <a:extLst>
              <a:ext uri="{FF2B5EF4-FFF2-40B4-BE49-F238E27FC236}">
                <a16:creationId xmlns:a16="http://schemas.microsoft.com/office/drawing/2014/main" id="{744E4183-A48B-6141-85FB-6861EAC32D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987" t="1179" r="1179" b="987"/>
          <a:stretch>
            <a:fillRect/>
          </a:stretch>
        </p:blipFill>
        <p:spPr>
          <a:xfrm>
            <a:off x="11072410" y="5829725"/>
            <a:ext cx="754105" cy="824254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458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transition spd="med"/>
  <p:txStyles>
    <p:titleStyle>
      <a:lvl1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41076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3128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5414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7700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9986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12272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14558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16844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19130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2141621" marR="0" indent="-312821" algn="l" defTabSz="410766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kumimoji="1"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11430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22860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34290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45720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57150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68580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80010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914400" algn="ctr" defTabSz="41076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1"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6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p4"/><Relationship Id="rId11" Type="http://schemas.openxmlformats.org/officeDocument/2006/relationships/image" Target="../media/image11.png"/><Relationship Id="rId5" Type="http://schemas.microsoft.com/office/2007/relationships/media" Target="../media/media7.mp4"/><Relationship Id="rId10" Type="http://schemas.openxmlformats.org/officeDocument/2006/relationships/image" Target="../media/image10.png"/><Relationship Id="rId4" Type="http://schemas.openxmlformats.org/officeDocument/2006/relationships/video" Target="../media/media6.mp4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1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9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DCF4A96-7AFD-4EBE-A503-D9C4C0591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1181" y="1473207"/>
            <a:ext cx="7604567" cy="21384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第</a:t>
            </a:r>
            <a:r>
              <a:rPr kumimoji="1" lang="en-US" altLang="ja-JP" dirty="0"/>
              <a:t>103</a:t>
            </a:r>
            <a:r>
              <a:rPr kumimoji="1" lang="ja-JP" altLang="en-US" dirty="0"/>
              <a:t>回　</a:t>
            </a:r>
            <a:br>
              <a:rPr kumimoji="1" lang="en-US" altLang="ja-JP" dirty="0"/>
            </a:br>
            <a:r>
              <a:rPr kumimoji="1" lang="ja-JP" altLang="en-US" dirty="0"/>
              <a:t>全国高等学校ラグビーフットボール大会</a:t>
            </a:r>
            <a:br>
              <a:rPr kumimoji="1" lang="en-US" altLang="ja-JP" dirty="0"/>
            </a:br>
            <a:r>
              <a:rPr kumimoji="1" lang="ja-JP" altLang="en-US" dirty="0"/>
              <a:t>東京都予選　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～ルール・安全対策～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1B554CA-5EB6-4BEF-8746-183B3E680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900" y="3849401"/>
            <a:ext cx="6125372" cy="165576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kumimoji="1" lang="en-US" altLang="ja-JP" sz="2200" dirty="0"/>
              <a:t>2023.9.2</a:t>
            </a:r>
          </a:p>
          <a:p>
            <a:pPr>
              <a:lnSpc>
                <a:spcPct val="115000"/>
              </a:lnSpc>
            </a:pPr>
            <a:r>
              <a:rPr kumimoji="1" lang="ja-JP" altLang="en-US" sz="2200" dirty="0"/>
              <a:t>高体連ラグビー専門部</a:t>
            </a:r>
            <a:endParaRPr kumimoji="1" lang="en-US" altLang="ja-JP" sz="2200" dirty="0"/>
          </a:p>
          <a:p>
            <a:pPr>
              <a:lnSpc>
                <a:spcPct val="115000"/>
              </a:lnSpc>
            </a:pPr>
            <a:r>
              <a:rPr kumimoji="1" lang="ja-JP" altLang="en-US" sz="2200" dirty="0"/>
              <a:t>レフリー委員会</a:t>
            </a:r>
            <a:endParaRPr kumimoji="1" lang="en-US" altLang="ja-JP" sz="2200" dirty="0"/>
          </a:p>
          <a:p>
            <a:pPr>
              <a:lnSpc>
                <a:spcPct val="115000"/>
              </a:lnSpc>
            </a:pPr>
            <a:endParaRPr kumimoji="1" lang="en-US" altLang="ja-JP" sz="2200" dirty="0"/>
          </a:p>
          <a:p>
            <a:pPr>
              <a:lnSpc>
                <a:spcPct val="115000"/>
              </a:lnSpc>
            </a:pPr>
            <a:endParaRPr kumimoji="1" lang="ja-JP" altLang="en-US" sz="2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43BCD0-4F50-4F76-9091-14B268586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2" r="34521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3465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57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>
            <a:extLst>
              <a:ext uri="{FF2B5EF4-FFF2-40B4-BE49-F238E27FC236}">
                <a16:creationId xmlns:a16="http://schemas.microsoft.com/office/drawing/2014/main" id="{718C7F48-0042-2A40-A7CC-AD1BC7EA4F88}"/>
              </a:ext>
            </a:extLst>
          </p:cNvPr>
          <p:cNvSpPr txBox="1"/>
          <p:nvPr/>
        </p:nvSpPr>
        <p:spPr>
          <a:xfrm>
            <a:off x="722967" y="494739"/>
            <a:ext cx="107460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ja-JP" altLang="en-US" sz="3200" dirty="0">
                <a:latin typeface="+mn-ea"/>
              </a:rPr>
              <a:t>胸骨より低い位置へタックル・</a:t>
            </a:r>
            <a:r>
              <a:rPr lang="en-US" altLang="ja-JP" sz="3200" dirty="0">
                <a:latin typeface="+mn-ea"/>
              </a:rPr>
              <a:t>W</a:t>
            </a:r>
            <a:r>
              <a:rPr lang="ja-JP" altLang="en-US" sz="3200" dirty="0">
                <a:latin typeface="+mn-ea"/>
              </a:rPr>
              <a:t>タックルを試みたが、ボールキャリアーが低くなり、胸骨の位置へコンタクトした場合はプレーオンとなる。</a:t>
            </a:r>
            <a:endParaRPr lang="en-US" altLang="ja-JP" sz="3200" b="1" dirty="0">
              <a:latin typeface="+mn-ea"/>
            </a:endParaRPr>
          </a:p>
        </p:txBody>
      </p:sp>
      <p:pic>
        <p:nvPicPr>
          <p:cNvPr id="2" name="頭下げる.mp4">
            <a:hlinkClick r:id="" action="ppaction://media"/>
            <a:extLst>
              <a:ext uri="{FF2B5EF4-FFF2-40B4-BE49-F238E27FC236}">
                <a16:creationId xmlns:a16="http://schemas.microsoft.com/office/drawing/2014/main" id="{24CBC3DD-B68B-9C62-BF38-B5B86F9D4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4059359" y="2577169"/>
            <a:ext cx="3735859" cy="210142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621A18-5A61-171B-47DE-10A8A34AB8CA}"/>
              </a:ext>
            </a:extLst>
          </p:cNvPr>
          <p:cNvSpPr txBox="1"/>
          <p:nvPr/>
        </p:nvSpPr>
        <p:spPr>
          <a:xfrm>
            <a:off x="722967" y="5039823"/>
            <a:ext cx="10365580" cy="10570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en-US" altLang="ja-JP" sz="3200" dirty="0"/>
              <a:t>PO</a:t>
            </a:r>
            <a:endParaRPr kumimoji="0" lang="en-US" altLang="ja-JP" sz="3200" dirty="0">
              <a:sym typeface="ヒラギノ角ゴ ProN W3"/>
            </a:endParaRPr>
          </a:p>
          <a:p>
            <a:pPr algn="ctr" defTabSz="410766" hangingPunct="0"/>
            <a:r>
              <a:rPr lang="ja-JP" altLang="en-US" sz="3200" dirty="0"/>
              <a:t>（ボールキャリアが低くなったことによるコンタクト）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710554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>
            <a:extLst>
              <a:ext uri="{FF2B5EF4-FFF2-40B4-BE49-F238E27FC236}">
                <a16:creationId xmlns:a16="http://schemas.microsoft.com/office/drawing/2014/main" id="{718C7F48-0042-2A40-A7CC-AD1BC7EA4F88}"/>
              </a:ext>
            </a:extLst>
          </p:cNvPr>
          <p:cNvSpPr txBox="1"/>
          <p:nvPr/>
        </p:nvSpPr>
        <p:spPr>
          <a:xfrm>
            <a:off x="764060" y="440112"/>
            <a:ext cx="1066388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ja-JP" altLang="en-US" sz="2500" dirty="0">
                <a:latin typeface="+mn-ea"/>
              </a:rPr>
              <a:t>ボールキャリアーの上体に対して力を加えることなく、受け止める、</a:t>
            </a:r>
            <a:endParaRPr lang="en-US" altLang="ja-JP" sz="2500" dirty="0">
              <a:latin typeface="+mn-ea"/>
            </a:endParaRPr>
          </a:p>
          <a:p>
            <a:pPr defTabSz="457200">
              <a:defRPr/>
            </a:pPr>
            <a:r>
              <a:rPr lang="ja-JP" altLang="en-US" sz="2500" dirty="0">
                <a:latin typeface="+mn-ea"/>
              </a:rPr>
              <a:t>引き倒すなどの行為は危険性が無ければプレーオンとなる。</a:t>
            </a:r>
            <a:endParaRPr lang="en-US" altLang="ja-JP" sz="2500" b="1" dirty="0">
              <a:latin typeface="+mn-ea"/>
            </a:endParaRPr>
          </a:p>
        </p:txBody>
      </p:sp>
      <p:pic>
        <p:nvPicPr>
          <p:cNvPr id="6" name="画面収録 2023-07-23 11.21.15.mov">
            <a:hlinkClick r:id="" action="ppaction://media"/>
            <a:extLst>
              <a:ext uri="{FF2B5EF4-FFF2-40B4-BE49-F238E27FC236}">
                <a16:creationId xmlns:a16="http://schemas.microsoft.com/office/drawing/2014/main" id="{4387D2AA-4928-E59B-AC06-B82F9898C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3102" y="2680273"/>
            <a:ext cx="2645236" cy="142551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1A9976-1F50-4D5C-D199-A252E794F758}"/>
              </a:ext>
            </a:extLst>
          </p:cNvPr>
          <p:cNvSpPr txBox="1"/>
          <p:nvPr/>
        </p:nvSpPr>
        <p:spPr>
          <a:xfrm>
            <a:off x="7999112" y="4613851"/>
            <a:ext cx="3753217" cy="1364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kumimoji="0" lang="en-US" altLang="ja-JP" sz="2800" dirty="0">
                <a:sym typeface="ヒラギノ角ゴ ProN W3"/>
              </a:rPr>
              <a:t>PK</a:t>
            </a:r>
          </a:p>
          <a:p>
            <a:pPr algn="ctr" defTabSz="410766" hangingPunct="0"/>
            <a:r>
              <a:rPr lang="ja-JP" altLang="en-US" sz="2800" dirty="0"/>
              <a:t>（</a:t>
            </a:r>
            <a:r>
              <a:rPr lang="en-US" altLang="ja-JP" sz="2800" dirty="0"/>
              <a:t>2</a:t>
            </a:r>
            <a:r>
              <a:rPr lang="ja-JP" altLang="en-US" sz="2800" dirty="0"/>
              <a:t>人目は胸骨より上に力を加えている）</a:t>
            </a:r>
            <a:endParaRPr kumimoji="0" lang="ja-JP" altLang="en-US" sz="2800" dirty="0">
              <a:sym typeface="ヒラギノ角ゴ ProN W3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70D637-1EB2-98F1-A7B3-4064F7A91E4C}"/>
              </a:ext>
            </a:extLst>
          </p:cNvPr>
          <p:cNvSpPr txBox="1"/>
          <p:nvPr/>
        </p:nvSpPr>
        <p:spPr>
          <a:xfrm>
            <a:off x="8331427" y="4616742"/>
            <a:ext cx="72200" cy="472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kumimoji="0" lang="ja-JP" altLang="en-US" sz="2600">
              <a:solidFill>
                <a:srgbClr val="FFFFFF"/>
              </a:solidFill>
              <a:sym typeface="ヒラギノ角ゴ ProN W3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2A86AF-C8BD-4013-8D09-77E0E6439CD7}"/>
              </a:ext>
            </a:extLst>
          </p:cNvPr>
          <p:cNvSpPr txBox="1"/>
          <p:nvPr/>
        </p:nvSpPr>
        <p:spPr>
          <a:xfrm>
            <a:off x="578991" y="4568045"/>
            <a:ext cx="3821917" cy="1364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kumimoji="0" lang="en-US" altLang="ja-JP" sz="2800" dirty="0">
                <a:sym typeface="ヒラギノ角ゴ ProN W3"/>
              </a:rPr>
              <a:t>PO</a:t>
            </a:r>
          </a:p>
          <a:p>
            <a:pPr algn="ctr" defTabSz="410766" hangingPunct="0"/>
            <a:r>
              <a:rPr lang="ja-JP" altLang="en-US" sz="2800" dirty="0"/>
              <a:t>（上体へ力を加えず、受け止めている）</a:t>
            </a:r>
            <a:endParaRPr kumimoji="0" lang="ja-JP" altLang="en-US" sz="2800" dirty="0">
              <a:sym typeface="ヒラギノ角ゴ ProN W3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B56BE57-630D-F9ED-032F-437A84A8D62E}"/>
              </a:ext>
            </a:extLst>
          </p:cNvPr>
          <p:cNvSpPr txBox="1"/>
          <p:nvPr/>
        </p:nvSpPr>
        <p:spPr>
          <a:xfrm>
            <a:off x="4400908" y="4576072"/>
            <a:ext cx="3753217" cy="1364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kumimoji="0" lang="en-US" altLang="ja-JP" sz="2800" dirty="0">
                <a:sym typeface="ヒラギノ角ゴ ProN W3"/>
              </a:rPr>
              <a:t>PO</a:t>
            </a:r>
          </a:p>
          <a:p>
            <a:pPr algn="ctr" defTabSz="410766" hangingPunct="0"/>
            <a:r>
              <a:rPr lang="ja-JP" altLang="en-US" sz="2800" dirty="0"/>
              <a:t>（上体へ力を加えず、引き倒している）</a:t>
            </a:r>
            <a:endParaRPr kumimoji="0" lang="ja-JP" altLang="en-US" sz="2800" dirty="0">
              <a:sym typeface="ヒラギノ角ゴ ProN W3"/>
            </a:endParaRPr>
          </a:p>
        </p:txBody>
      </p:sp>
      <p:pic>
        <p:nvPicPr>
          <p:cNvPr id="16" name="引き倒す１">
            <a:hlinkClick r:id="" action="ppaction://media"/>
            <a:extLst>
              <a:ext uri="{FF2B5EF4-FFF2-40B4-BE49-F238E27FC236}">
                <a16:creationId xmlns:a16="http://schemas.microsoft.com/office/drawing/2014/main" id="{13A8197A-991C-4D44-ABD8-C5F650E85A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5634" y="2680273"/>
            <a:ext cx="2662140" cy="1497454"/>
          </a:xfrm>
          <a:prstGeom prst="rect">
            <a:avLst/>
          </a:prstGeom>
        </p:spPr>
      </p:pic>
      <p:pic>
        <p:nvPicPr>
          <p:cNvPr id="18" name="受け止めるPO">
            <a:hlinkClick r:id="" action="ppaction://media"/>
            <a:extLst>
              <a:ext uri="{FF2B5EF4-FFF2-40B4-BE49-F238E27FC236}">
                <a16:creationId xmlns:a16="http://schemas.microsoft.com/office/drawing/2014/main" id="{996709FE-CACA-634F-ADE0-ABDD90574FC6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073" y="2688300"/>
            <a:ext cx="2633400" cy="1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2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>
            <a:extLst>
              <a:ext uri="{FF2B5EF4-FFF2-40B4-BE49-F238E27FC236}">
                <a16:creationId xmlns:a16="http://schemas.microsoft.com/office/drawing/2014/main" id="{718C7F48-0042-2A40-A7CC-AD1BC7EA4F88}"/>
              </a:ext>
            </a:extLst>
          </p:cNvPr>
          <p:cNvSpPr txBox="1"/>
          <p:nvPr/>
        </p:nvSpPr>
        <p:spPr>
          <a:xfrm>
            <a:off x="326822" y="771138"/>
            <a:ext cx="54489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ja-JP" altLang="en-US" sz="2800" dirty="0">
                <a:latin typeface="+mn-ea"/>
              </a:rPr>
              <a:t>胸骨より上へのコンタクトを</a:t>
            </a:r>
            <a:endParaRPr lang="en-US" altLang="ja-JP" sz="2800" dirty="0">
              <a:latin typeface="+mn-ea"/>
            </a:endParaRPr>
          </a:p>
          <a:p>
            <a:pPr defTabSz="457200">
              <a:defRPr/>
            </a:pPr>
            <a:r>
              <a:rPr lang="ja-JP" altLang="en-US" sz="2800" dirty="0">
                <a:latin typeface="+mn-ea"/>
              </a:rPr>
              <a:t>伴わないボールへの</a:t>
            </a:r>
            <a:endParaRPr lang="en-US" altLang="ja-JP" sz="2800" dirty="0">
              <a:latin typeface="+mn-ea"/>
            </a:endParaRPr>
          </a:p>
          <a:p>
            <a:pPr defTabSz="457200">
              <a:defRPr/>
            </a:pPr>
            <a:r>
              <a:rPr lang="ja-JP" altLang="en-US" sz="2800" dirty="0">
                <a:latin typeface="+mn-ea"/>
              </a:rPr>
              <a:t>コンテスト</a:t>
            </a:r>
            <a:r>
              <a:rPr lang="en-US" altLang="ja-JP" sz="2800" dirty="0">
                <a:latin typeface="+mn-ea"/>
              </a:rPr>
              <a:t>(</a:t>
            </a:r>
            <a:r>
              <a:rPr lang="ja-JP" altLang="en-US" sz="2800" dirty="0">
                <a:latin typeface="+mn-ea"/>
              </a:rPr>
              <a:t>リップ</a:t>
            </a:r>
            <a:r>
              <a:rPr lang="en-US" altLang="ja-JP" sz="2800" dirty="0">
                <a:latin typeface="+mn-ea"/>
              </a:rPr>
              <a:t>)</a:t>
            </a:r>
            <a:r>
              <a:rPr lang="ja-JP" altLang="en-US" sz="2800" dirty="0">
                <a:latin typeface="+mn-ea"/>
              </a:rPr>
              <a:t>は認められる。</a:t>
            </a:r>
            <a:endParaRPr lang="en-US" altLang="ja-JP" sz="28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38B1BA-A15C-193E-4E04-D2363608BDE1}"/>
              </a:ext>
            </a:extLst>
          </p:cNvPr>
          <p:cNvSpPr txBox="1"/>
          <p:nvPr/>
        </p:nvSpPr>
        <p:spPr>
          <a:xfrm>
            <a:off x="1625217" y="4799613"/>
            <a:ext cx="1569395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kumimoji="0" lang="en-US" altLang="ja-JP" sz="2800" dirty="0">
                <a:sym typeface="ヒラギノ角ゴ ProN W3"/>
              </a:rPr>
              <a:t>PO</a:t>
            </a:r>
          </a:p>
        </p:txBody>
      </p:sp>
      <p:pic>
        <p:nvPicPr>
          <p:cNvPr id="10" name="リップ２_AdobeExpress">
            <a:hlinkClick r:id="" action="ppaction://media"/>
            <a:extLst>
              <a:ext uri="{FF2B5EF4-FFF2-40B4-BE49-F238E27FC236}">
                <a16:creationId xmlns:a16="http://schemas.microsoft.com/office/drawing/2014/main" id="{AB920367-EBDB-DB42-8A37-8976BA433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036" y="2458666"/>
            <a:ext cx="3450074" cy="1940667"/>
          </a:xfrm>
          <a:prstGeom prst="rect">
            <a:avLst/>
          </a:prstGeom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845F917E-50A0-2BD7-1DF9-75CB12237302}"/>
              </a:ext>
            </a:extLst>
          </p:cNvPr>
          <p:cNvSpPr txBox="1"/>
          <p:nvPr/>
        </p:nvSpPr>
        <p:spPr>
          <a:xfrm>
            <a:off x="6648631" y="771138"/>
            <a:ext cx="4960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ja-JP" altLang="en-US" sz="2800" kern="0" dirty="0">
                <a:latin typeface="ヒラギノ角ゴ ProN W3"/>
                <a:sym typeface="ヒラギノ角ゴ ProN W3"/>
              </a:rPr>
              <a:t>背後・横からの場合でも、胸骨より上へのコンタクトは</a:t>
            </a:r>
            <a:endParaRPr kumimoji="0" lang="en-US" altLang="ja-JP" sz="2800" kern="0" dirty="0">
              <a:latin typeface="ヒラギノ角ゴ ProN W3"/>
              <a:sym typeface="ヒラギノ角ゴ ProN W3"/>
            </a:endParaRPr>
          </a:p>
          <a:p>
            <a:pPr algn="ctr">
              <a:defRPr/>
            </a:pPr>
            <a:r>
              <a:rPr kumimoji="0" lang="ja-JP" altLang="en-US" sz="2800" kern="0" dirty="0">
                <a:latin typeface="ヒラギノ角ゴ ProN W3"/>
                <a:sym typeface="ヒラギノ角ゴ ProN W3"/>
              </a:rPr>
              <a:t>ハイタックルとして</a:t>
            </a:r>
            <a:r>
              <a:rPr kumimoji="0" lang="en-US" altLang="ja-JP" sz="2800" kern="0" dirty="0">
                <a:latin typeface="ヒラギノ角ゴ ProN W3"/>
                <a:sym typeface="ヒラギノ角ゴ ProN W3"/>
              </a:rPr>
              <a:t>PK</a:t>
            </a:r>
            <a:r>
              <a:rPr kumimoji="0" lang="ja-JP" altLang="en-US" sz="2800" kern="0" dirty="0">
                <a:latin typeface="ヒラギノ角ゴ ProN W3"/>
                <a:sym typeface="ヒラギノ角ゴ ProN W3"/>
              </a:rPr>
              <a:t>となる。</a:t>
            </a:r>
            <a:endParaRPr kumimoji="0" lang="en-US" altLang="ja-JP" sz="2800" kern="0" dirty="0">
              <a:latin typeface="ヒラギノ角ゴ ProN W3"/>
              <a:sym typeface="ヒラギノ角ゴ ProN W3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25BC83-C9F0-457A-BDCC-FD1F3FE56DBD}"/>
              </a:ext>
            </a:extLst>
          </p:cNvPr>
          <p:cNvSpPr txBox="1"/>
          <p:nvPr/>
        </p:nvSpPr>
        <p:spPr>
          <a:xfrm>
            <a:off x="8344321" y="4799613"/>
            <a:ext cx="1569395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kumimoji="0" lang="en-US" altLang="ja-JP" sz="2800" dirty="0">
                <a:sym typeface="ヒラギノ角ゴ ProN W3"/>
              </a:rPr>
              <a:t>PK</a:t>
            </a:r>
          </a:p>
        </p:txBody>
      </p:sp>
      <p:pic>
        <p:nvPicPr>
          <p:cNvPr id="11" name="ハイタックル（横追い）２_AdobeExpress">
            <a:hlinkClick r:id="" action="ppaction://media"/>
            <a:extLst>
              <a:ext uri="{FF2B5EF4-FFF2-40B4-BE49-F238E27FC236}">
                <a16:creationId xmlns:a16="http://schemas.microsoft.com/office/drawing/2014/main" id="{922B8C3A-534E-6728-D490-754E389DDA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443" y="2507540"/>
            <a:ext cx="3450074" cy="19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45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>
            <a:extLst>
              <a:ext uri="{FF2B5EF4-FFF2-40B4-BE49-F238E27FC236}">
                <a16:creationId xmlns:a16="http://schemas.microsoft.com/office/drawing/2014/main" id="{718C7F48-0042-2A40-A7CC-AD1BC7EA4F88}"/>
              </a:ext>
            </a:extLst>
          </p:cNvPr>
          <p:cNvSpPr txBox="1"/>
          <p:nvPr/>
        </p:nvSpPr>
        <p:spPr>
          <a:xfrm>
            <a:off x="1623350" y="365754"/>
            <a:ext cx="87591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ja-JP" altLang="en-US" sz="3600" dirty="0">
                <a:latin typeface="+mn-ea"/>
              </a:rPr>
              <a:t>ラインアウトにおいて、相手頭頸部へのコンタクトが発生しない</a:t>
            </a:r>
            <a:r>
              <a:rPr lang="en-US" altLang="ja-JP" sz="3600" dirty="0">
                <a:latin typeface="+mn-ea"/>
              </a:rPr>
              <a:t>(</a:t>
            </a:r>
            <a:r>
              <a:rPr lang="ja-JP" altLang="en-US" sz="3600" dirty="0">
                <a:latin typeface="+mn-ea"/>
              </a:rPr>
              <a:t>危険度が無い</a:t>
            </a:r>
            <a:r>
              <a:rPr lang="en-US" altLang="ja-JP" sz="3600" dirty="0">
                <a:latin typeface="+mn-ea"/>
              </a:rPr>
              <a:t>)</a:t>
            </a:r>
            <a:r>
              <a:rPr lang="ja-JP" altLang="en-US" sz="3600" dirty="0">
                <a:latin typeface="+mn-ea"/>
              </a:rPr>
              <a:t>サックは認められる。</a:t>
            </a:r>
            <a:endParaRPr lang="en-US" altLang="ja-JP" sz="3600" b="1" dirty="0"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F2488E-CF69-2FF3-C35D-57FC410E9CA6}"/>
              </a:ext>
            </a:extLst>
          </p:cNvPr>
          <p:cNvSpPr txBox="1"/>
          <p:nvPr/>
        </p:nvSpPr>
        <p:spPr>
          <a:xfrm>
            <a:off x="3145996" y="5404448"/>
            <a:ext cx="5900008" cy="210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en-US" altLang="ja-JP" sz="900" dirty="0">
                <a:solidFill>
                  <a:srgbClr val="000000"/>
                </a:solidFill>
              </a:rPr>
              <a:t>PO</a:t>
            </a:r>
            <a:endParaRPr kumimoji="0" lang="en-US" altLang="ja-JP" sz="2600" dirty="0">
              <a:solidFill>
                <a:srgbClr val="000000"/>
              </a:solidFill>
              <a:sym typeface="ヒラギノ角ゴ ProN W3"/>
            </a:endParaRPr>
          </a:p>
        </p:txBody>
      </p:sp>
      <p:pic>
        <p:nvPicPr>
          <p:cNvPr id="3" name="サック３_AdobeExpress">
            <a:hlinkClick r:id="" action="ppaction://media"/>
            <a:extLst>
              <a:ext uri="{FF2B5EF4-FFF2-40B4-BE49-F238E27FC236}">
                <a16:creationId xmlns:a16="http://schemas.microsoft.com/office/drawing/2014/main" id="{F656D366-BE95-C141-8E6E-1D1BF9AD543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8120" y="2538321"/>
            <a:ext cx="3909600" cy="21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72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14879F-2B10-E072-78FB-EAABEFB49A25}"/>
              </a:ext>
            </a:extLst>
          </p:cNvPr>
          <p:cNvSpPr txBox="1"/>
          <p:nvPr/>
        </p:nvSpPr>
        <p:spPr>
          <a:xfrm>
            <a:off x="146613" y="2442258"/>
            <a:ext cx="118987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dirty="0">
                <a:latin typeface="+mn-ea"/>
              </a:rPr>
              <a:t>①膝を折らず</a:t>
            </a:r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②腰も落とさず</a:t>
            </a:r>
            <a:endParaRPr lang="en-US" altLang="ja-JP" sz="5400" dirty="0">
              <a:latin typeface="+mn-ea"/>
            </a:endParaRPr>
          </a:p>
          <a:p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③加速からの強い力</a:t>
            </a:r>
            <a:r>
              <a:rPr lang="en-US" altLang="ja-JP" sz="5400" dirty="0">
                <a:latin typeface="+mn-ea"/>
              </a:rPr>
              <a:t>(</a:t>
            </a:r>
            <a:r>
              <a:rPr lang="ja-JP" altLang="en-US" sz="5400" dirty="0">
                <a:latin typeface="+mn-ea"/>
              </a:rPr>
              <a:t>強い圧力</a:t>
            </a:r>
            <a:r>
              <a:rPr lang="en-US" altLang="ja-JP" sz="5400" dirty="0">
                <a:latin typeface="+mn-ea"/>
              </a:rPr>
              <a:t>)</a:t>
            </a:r>
          </a:p>
          <a:p>
            <a:r>
              <a:rPr lang="ja-JP" altLang="en-US" sz="5400" dirty="0">
                <a:latin typeface="+mn-ea"/>
              </a:rPr>
              <a:t>　</a:t>
            </a:r>
            <a:r>
              <a:rPr lang="en-US" altLang="ja-JP" sz="5400" dirty="0">
                <a:highlight>
                  <a:srgbClr val="FF0000"/>
                </a:highlight>
                <a:latin typeface="+mn-ea"/>
              </a:rPr>
              <a:t>※</a:t>
            </a:r>
            <a:r>
              <a:rPr lang="ja-JP" altLang="en-US" sz="5400" dirty="0">
                <a:highlight>
                  <a:srgbClr val="FF0000"/>
                </a:highlight>
                <a:latin typeface="+mn-ea"/>
              </a:rPr>
              <a:t>コンタクトの勝ち負けではない。</a:t>
            </a:r>
            <a:endParaRPr lang="ja-JP" altLang="en-US" sz="5400" dirty="0">
              <a:highlight>
                <a:srgbClr val="FF0000"/>
              </a:highlight>
            </a:endParaRPr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854E6B5E-0395-9BEF-988D-4A2EE6C8510C}"/>
              </a:ext>
            </a:extLst>
          </p:cNvPr>
          <p:cNvSpPr txBox="1">
            <a:spLocks/>
          </p:cNvSpPr>
          <p:nvPr/>
        </p:nvSpPr>
        <p:spPr>
          <a:xfrm>
            <a:off x="520534" y="456940"/>
            <a:ext cx="10723418" cy="1985318"/>
          </a:xfrm>
          <a:prstGeom prst="rect">
            <a:avLst/>
          </a:prstGeom>
          <a:solidFill>
            <a:srgbClr val="FF0000"/>
          </a:solidFill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cap="none" spc="300" baseline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ja-JP" altLang="en-US" sz="6000" dirty="0"/>
              <a:t>胸骨より上へのコンタクト</a:t>
            </a:r>
            <a:r>
              <a:rPr kumimoji="0" lang="en-US" altLang="ja-JP" sz="6000" dirty="0"/>
              <a:t>(</a:t>
            </a:r>
            <a:r>
              <a:rPr kumimoji="0" lang="ja-JP" altLang="en-US" sz="6000" dirty="0"/>
              <a:t>タックル</a:t>
            </a:r>
            <a:r>
              <a:rPr kumimoji="0" lang="en-US" altLang="ja-JP" sz="6000" dirty="0"/>
              <a:t>)</a:t>
            </a:r>
            <a:r>
              <a:rPr kumimoji="0" lang="ja-JP" altLang="en-US" sz="6000" dirty="0"/>
              <a:t>のキーワード</a:t>
            </a:r>
          </a:p>
        </p:txBody>
      </p:sp>
      <p:sp>
        <p:nvSpPr>
          <p:cNvPr id="2" name="右中かっこ 1">
            <a:extLst>
              <a:ext uri="{FF2B5EF4-FFF2-40B4-BE49-F238E27FC236}">
                <a16:creationId xmlns:a16="http://schemas.microsoft.com/office/drawing/2014/main" id="{00D148B4-3430-1265-668C-31AC3FA172AD}"/>
              </a:ext>
            </a:extLst>
          </p:cNvPr>
          <p:cNvSpPr/>
          <p:nvPr/>
        </p:nvSpPr>
        <p:spPr>
          <a:xfrm>
            <a:off x="5208608" y="2639028"/>
            <a:ext cx="393539" cy="146998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8D87E8-99A8-7826-BEB7-342BB7932637}"/>
              </a:ext>
            </a:extLst>
          </p:cNvPr>
          <p:cNvSpPr txBox="1"/>
          <p:nvPr/>
        </p:nvSpPr>
        <p:spPr>
          <a:xfrm>
            <a:off x="6096000" y="2921168"/>
            <a:ext cx="3264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/>
              <a:t>高い姿勢</a:t>
            </a:r>
          </a:p>
        </p:txBody>
      </p:sp>
    </p:spTree>
    <p:extLst>
      <p:ext uri="{BB962C8B-B14F-4D97-AF65-F5344CB8AC3E}">
        <p14:creationId xmlns:p14="http://schemas.microsoft.com/office/powerpoint/2010/main" val="26682189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>
            <a:extLst>
              <a:ext uri="{FF2B5EF4-FFF2-40B4-BE49-F238E27FC236}">
                <a16:creationId xmlns:a16="http://schemas.microsoft.com/office/drawing/2014/main" id="{718C7F48-0042-2A40-A7CC-AD1BC7EA4F88}"/>
              </a:ext>
            </a:extLst>
          </p:cNvPr>
          <p:cNvSpPr txBox="1"/>
          <p:nvPr/>
        </p:nvSpPr>
        <p:spPr>
          <a:xfrm>
            <a:off x="816919" y="1186637"/>
            <a:ext cx="106638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kumimoji="0" lang="ja-JP" altLang="en-US" sz="25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危険性と安全性の考え方</a:t>
            </a:r>
            <a:endParaRPr kumimoji="0" lang="en-US" altLang="ja-JP" sz="2500" b="1" dirty="0">
              <a:solidFill>
                <a:srgbClr val="000000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D3A5E37-23DA-AF4E-AAAA-1A36573FF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80" y="2333792"/>
            <a:ext cx="10881360" cy="3459224"/>
          </a:xfrm>
        </p:spPr>
        <p:txBody>
          <a:bodyPr>
            <a:noAutofit/>
          </a:bodyPr>
          <a:lstStyle/>
          <a:p>
            <a:pPr defTabSz="914400"/>
            <a:r>
              <a:rPr lang="en-US" altLang="ja-JP" sz="4000" b="1" u="sng" dirty="0">
                <a:latin typeface="+mn-ea"/>
              </a:rPr>
              <a:t>Clear &amp; obvious</a:t>
            </a: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プレーヤーは「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クリアーで明確に安全にプレー</a:t>
            </a:r>
            <a:r>
              <a:rPr lang="ja-JP" altLang="en-US" sz="2500" dirty="0">
                <a:latin typeface="+mn-ea"/>
              </a:rPr>
              <a:t>しましょう」</a:t>
            </a: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レフリーは「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クリアーで明確な危険な行為に罰</a:t>
            </a:r>
            <a:r>
              <a:rPr lang="ja-JP" altLang="en-US" sz="2500" dirty="0">
                <a:latin typeface="+mn-ea"/>
              </a:rPr>
              <a:t>を課しましょう」</a:t>
            </a:r>
          </a:p>
        </p:txBody>
      </p:sp>
    </p:spTree>
    <p:extLst>
      <p:ext uri="{BB962C8B-B14F-4D97-AF65-F5344CB8AC3E}">
        <p14:creationId xmlns:p14="http://schemas.microsoft.com/office/powerpoint/2010/main" val="15811113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3">
            <a:extLst>
              <a:ext uri="{FF2B5EF4-FFF2-40B4-BE49-F238E27FC236}">
                <a16:creationId xmlns:a16="http://schemas.microsoft.com/office/drawing/2014/main" id="{E079506D-79C3-4136-9C2D-A78F367BE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43B40A84-B6A9-426A-A500-A2EBE2ED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83148" y="983748"/>
            <a:ext cx="10033200" cy="4698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C70771-E22D-4DA4-8C3C-B97674371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0" b="24497"/>
          <a:stretch/>
        </p:blipFill>
        <p:spPr>
          <a:xfrm>
            <a:off x="981802" y="1005602"/>
            <a:ext cx="10033200" cy="469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8" name="Rectangle 5">
            <a:extLst>
              <a:ext uri="{FF2B5EF4-FFF2-40B4-BE49-F238E27FC236}">
                <a16:creationId xmlns:a16="http://schemas.microsoft.com/office/drawing/2014/main" id="{E1C244B1-9C27-4187-8E18-8BB603C64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3148" y="5681748"/>
            <a:ext cx="100332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A27403C2-276F-4297-9E5F-29851C486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1016348" y="983748"/>
            <a:ext cx="0" cy="4698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62CC567-14B5-4244-886C-7B4D30711AEB}"/>
              </a:ext>
            </a:extLst>
          </p:cNvPr>
          <p:cNvSpPr txBox="1"/>
          <p:nvPr/>
        </p:nvSpPr>
        <p:spPr>
          <a:xfrm>
            <a:off x="436099" y="116228"/>
            <a:ext cx="10578903" cy="94564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2800" cap="all" spc="4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0FA971BC-AF57-4958-8B69-D9F989573312}"/>
              </a:ext>
            </a:extLst>
          </p:cNvPr>
          <p:cNvSpPr txBox="1">
            <a:spLocks/>
          </p:cNvSpPr>
          <p:nvPr/>
        </p:nvSpPr>
        <p:spPr>
          <a:xfrm>
            <a:off x="1175651" y="5539781"/>
            <a:ext cx="10033196" cy="100948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1" lang="ja-JP" altLang="en-US" sz="2800" i="0" u="none" strike="noStrike" cap="all" spc="400" normalizeH="0" noProof="0" dirty="0">
                <a:ln>
                  <a:noFill/>
                </a:ln>
                <a:effectLst/>
                <a:uLnTx/>
                <a:uFillTx/>
              </a:rPr>
              <a:t>ご清聴ありがとうございました。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09382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FBA265F9-BDEE-084C-D1E1-E27370DCB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4750" y="1011237"/>
            <a:ext cx="6120000" cy="860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altLang="ja-JP" sz="4800" cap="all" spc="400" dirty="0"/>
              <a:t>TOPICS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43BCD0-4F50-4F76-9091-14B268586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8" r="34487"/>
          <a:stretch/>
        </p:blipFill>
        <p:spPr>
          <a:xfrm>
            <a:off x="20" y="10"/>
            <a:ext cx="3870969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475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字幕 2">
            <a:extLst>
              <a:ext uri="{FF2B5EF4-FFF2-40B4-BE49-F238E27FC236}">
                <a16:creationId xmlns:a16="http://schemas.microsoft.com/office/drawing/2014/main" id="{21B554CA-5EB6-4BEF-8746-183B3E680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921" y="3100471"/>
            <a:ext cx="7779657" cy="1703023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/>
            <a:r>
              <a:rPr kumimoji="1" lang="ja-JP" altLang="en-US" sz="4000" dirty="0"/>
              <a:t>　</a:t>
            </a:r>
            <a:r>
              <a:rPr kumimoji="1" lang="ja-JP" altLang="en-US" sz="4000" b="1" dirty="0"/>
              <a:t>世界的試験実施ルールの確認</a:t>
            </a:r>
            <a:endParaRPr kumimoji="1" lang="en-US" altLang="ja-JP" sz="4000" b="1" dirty="0"/>
          </a:p>
          <a:p>
            <a:pPr algn="l"/>
            <a:r>
              <a:rPr kumimoji="1" lang="en-US" altLang="ja-JP" sz="4000" b="1" dirty="0"/>
              <a:t> 【</a:t>
            </a:r>
            <a:r>
              <a:rPr kumimoji="1" lang="ja-JP" altLang="en-US" sz="4000" b="1" dirty="0"/>
              <a:t>ハイタックルについて</a:t>
            </a:r>
            <a:r>
              <a:rPr kumimoji="1" lang="en-US" altLang="ja-JP" sz="4000" b="1" dirty="0"/>
              <a:t>】</a:t>
            </a:r>
            <a:br>
              <a:rPr lang="en-US" altLang="ja-JP" sz="4000" b="1" dirty="0"/>
            </a:br>
            <a:endParaRPr kumimoji="1" lang="en-US" altLang="ja-JP" sz="4000" dirty="0"/>
          </a:p>
          <a:p>
            <a:pPr algn="l"/>
            <a:endParaRPr kumimoji="1"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409693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0469E56-8489-9D41-9D51-C608A8C10C82}"/>
              </a:ext>
            </a:extLst>
          </p:cNvPr>
          <p:cNvSpPr/>
          <p:nvPr/>
        </p:nvSpPr>
        <p:spPr>
          <a:xfrm>
            <a:off x="2057570" y="1238783"/>
            <a:ext cx="8076860" cy="488432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kumimoji="0" lang="ja-JP" altLang="en-US" sz="2400" b="1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ヒラギノ角ゴ ProN W3"/>
              </a:rPr>
              <a:t>タックルの高さに関する試験的</a:t>
            </a:r>
            <a:r>
              <a:rPr kumimoji="0" lang="ja-JP" altLang="en-US" sz="2400" b="1" kern="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iragino Maru Gothic Pro W4" panose="020F0400000000000000" pitchFamily="34" charset="-128"/>
                <a:ea typeface="Hiragino Maru Gothic Pro W4" panose="020F0400000000000000" pitchFamily="34" charset="-128"/>
                <a:sym typeface="ヒラギノ角ゴ ProN W3"/>
              </a:rPr>
              <a:t>実施ルール</a:t>
            </a:r>
            <a:endParaRPr kumimoji="0" lang="en-US" altLang="ja-JP" sz="2400" b="1" kern="0" dirty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iragino Maru Gothic Pro W4" panose="020F0400000000000000" pitchFamily="34" charset="-128"/>
              <a:ea typeface="Hiragino Maru Gothic Pro W4" panose="020F0400000000000000" pitchFamily="34" charset="-128"/>
              <a:sym typeface="ヒラギノ角ゴ ProN W3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854E7EE5-D072-384E-8749-6887EF8B158B}"/>
              </a:ext>
            </a:extLst>
          </p:cNvPr>
          <p:cNvSpPr/>
          <p:nvPr/>
        </p:nvSpPr>
        <p:spPr>
          <a:xfrm>
            <a:off x="7872413" y="122231"/>
            <a:ext cx="4150921" cy="45844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66" hangingPunct="0"/>
            <a:r>
              <a:rPr lang="en-US" altLang="ja-JP" kern="0" dirty="0">
                <a:solidFill>
                  <a:srgbClr val="FF0000"/>
                </a:solidFill>
                <a:latin typeface="ヒラギノ角ゴ ProN W3"/>
                <a:sym typeface="ヒラギノ角ゴ ProN W3"/>
              </a:rPr>
              <a:t>JAPAN RUGBY LEAGUE ONE</a:t>
            </a:r>
            <a:r>
              <a:rPr lang="ja-JP" altLang="en-US" kern="0">
                <a:solidFill>
                  <a:srgbClr val="FF0000"/>
                </a:solidFill>
                <a:latin typeface="ヒラギノ角ゴ ProN W3"/>
                <a:sym typeface="ヒラギノ角ゴ ProN W3"/>
              </a:rPr>
              <a:t>を</a:t>
            </a:r>
            <a:r>
              <a:rPr lang="ja-JP" altLang="en-US" kern="0" dirty="0">
                <a:solidFill>
                  <a:srgbClr val="FF0000"/>
                </a:solidFill>
                <a:latin typeface="ヒラギノ角ゴ ProN W3"/>
                <a:sym typeface="ヒラギノ角ゴ ProN W3"/>
              </a:rPr>
              <a:t>除く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D7A5925F-8112-0444-8795-755E8048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890776"/>
            <a:ext cx="10881360" cy="2938524"/>
          </a:xfrm>
        </p:spPr>
        <p:txBody>
          <a:bodyPr>
            <a:noAutofit/>
          </a:bodyPr>
          <a:lstStyle/>
          <a:p>
            <a:pPr algn="l" defTabSz="914400"/>
            <a:r>
              <a:rPr lang="ja-JP" altLang="en-US" sz="2500" dirty="0">
                <a:latin typeface="+mn-ea"/>
              </a:rPr>
              <a:t>・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胸骨の位置へのタックル</a:t>
            </a:r>
            <a:r>
              <a:rPr lang="ja-JP" altLang="en-US" sz="2500" dirty="0">
                <a:latin typeface="+mn-ea"/>
              </a:rPr>
              <a:t>は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ハイタックルで</a:t>
            </a:r>
            <a:r>
              <a:rPr lang="en-US" altLang="ja-JP" sz="2500" dirty="0">
                <a:highlight>
                  <a:srgbClr val="FFFF00"/>
                </a:highlight>
                <a:latin typeface="+mn-ea"/>
              </a:rPr>
              <a:t>PK</a:t>
            </a:r>
            <a:r>
              <a:rPr lang="ja-JP" altLang="en-US" sz="2500" dirty="0">
                <a:latin typeface="+mn-ea"/>
              </a:rPr>
              <a:t>とする。</a:t>
            </a: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・最初のコンタクトの位置は胸骨より下であったが、ずり上がって最終的にコンタクトの位置が胸骨になった場合、</a:t>
            </a:r>
            <a:r>
              <a:rPr lang="en-US" altLang="ja-JP" sz="2500" dirty="0">
                <a:highlight>
                  <a:srgbClr val="FFFF00"/>
                </a:highlight>
                <a:latin typeface="+mn-ea"/>
              </a:rPr>
              <a:t>PK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となる可能性がある。</a:t>
            </a:r>
            <a:br>
              <a:rPr lang="en-US" altLang="ja-JP" sz="2500" dirty="0">
                <a:highlight>
                  <a:srgbClr val="FFFF00"/>
                </a:highlight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・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複数でタックルする</a:t>
            </a:r>
            <a:r>
              <a:rPr lang="ja-JP" altLang="en-US" sz="2500" dirty="0">
                <a:latin typeface="+mn-ea"/>
              </a:rPr>
              <a:t>際は、</a:t>
            </a:r>
            <a:r>
              <a:rPr lang="en-US" altLang="ja-JP" sz="2500" dirty="0">
                <a:highlight>
                  <a:srgbClr val="FFFF00"/>
                </a:highlight>
                <a:latin typeface="+mn-ea"/>
              </a:rPr>
              <a:t>1</a:t>
            </a:r>
            <a:r>
              <a:rPr lang="en-US" altLang="ja-JP" sz="2500" baseline="30000" dirty="0">
                <a:highlight>
                  <a:srgbClr val="FFFF00"/>
                </a:highlight>
                <a:latin typeface="+mn-ea"/>
              </a:rPr>
              <a:t>st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タックラー同様に胸骨より下へタックル</a:t>
            </a:r>
            <a:br>
              <a:rPr lang="en-US" altLang="ja-JP" sz="2500" dirty="0">
                <a:highlight>
                  <a:srgbClr val="FFFF00"/>
                </a:highlight>
                <a:latin typeface="+mn-ea"/>
              </a:rPr>
            </a:b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　しなければならない。</a:t>
            </a: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endParaRPr lang="ja-JP" altLang="en-US" sz="25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7255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9737E124-FFA0-AABB-5541-4512B90ABAA1}"/>
              </a:ext>
            </a:extLst>
          </p:cNvPr>
          <p:cNvSpPr txBox="1">
            <a:spLocks/>
          </p:cNvSpPr>
          <p:nvPr/>
        </p:nvSpPr>
        <p:spPr>
          <a:xfrm>
            <a:off x="93024" y="3429000"/>
            <a:ext cx="11720945" cy="12041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cap="none" spc="300" baseline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ja-JP" altLang="en-US" sz="4800" dirty="0">
                <a:solidFill>
                  <a:schemeClr val="tx1"/>
                </a:solidFill>
              </a:rPr>
              <a:t>試験的実施ルール適用の背景</a:t>
            </a:r>
            <a:endParaRPr kumimoji="0" lang="en-US" altLang="ja-JP" sz="4800" dirty="0">
              <a:solidFill>
                <a:schemeClr val="tx1"/>
              </a:solidFill>
            </a:endParaRPr>
          </a:p>
          <a:p>
            <a:pPr algn="ctr"/>
            <a:endParaRPr kumimoji="0" lang="en-US" altLang="ja-JP" sz="6600" b="1" cap="all" spc="400" dirty="0">
              <a:solidFill>
                <a:schemeClr val="tx1"/>
              </a:solidFill>
            </a:endParaRPr>
          </a:p>
          <a:p>
            <a:pPr algn="ctr"/>
            <a:r>
              <a:rPr kumimoji="0" lang="ja-JP" altLang="en-US" sz="6600" b="1" cap="all" spc="400" dirty="0">
                <a:solidFill>
                  <a:schemeClr val="tx1"/>
                </a:solidFill>
              </a:rPr>
              <a:t>ラグビーをする上で大切な事</a:t>
            </a:r>
            <a:br>
              <a:rPr kumimoji="0" lang="en-US" altLang="ja-JP" sz="6600" b="1" cap="all" spc="400" dirty="0">
                <a:solidFill>
                  <a:schemeClr val="tx1"/>
                </a:solidFill>
              </a:rPr>
            </a:br>
            <a:endParaRPr kumimoji="1" lang="en-US" altLang="ja-JP" sz="6600" b="1" cap="all" spc="400" dirty="0">
              <a:solidFill>
                <a:schemeClr val="tx1"/>
              </a:solidFill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76D4D5DA-33C6-40B8-9EEA-2A213954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9" y="4031096"/>
            <a:ext cx="9797142" cy="1918442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ja-JP" altLang="en-US" sz="6000" dirty="0"/>
              <a:t>チーム・選手・レフリー　　　危険がなく安全にプレー</a:t>
            </a:r>
          </a:p>
        </p:txBody>
      </p:sp>
    </p:spTree>
    <p:extLst>
      <p:ext uri="{BB962C8B-B14F-4D97-AF65-F5344CB8AC3E}">
        <p14:creationId xmlns:p14="http://schemas.microsoft.com/office/powerpoint/2010/main" val="2235316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14879F-2B10-E072-78FB-EAABEFB49A25}"/>
              </a:ext>
            </a:extLst>
          </p:cNvPr>
          <p:cNvSpPr txBox="1"/>
          <p:nvPr/>
        </p:nvSpPr>
        <p:spPr>
          <a:xfrm>
            <a:off x="437406" y="1666875"/>
            <a:ext cx="11234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dirty="0">
                <a:latin typeface="+mn-ea"/>
              </a:rPr>
              <a:t>プレーヤーの安全を守る為に、</a:t>
            </a:r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①コーチは正しいスキルを教える、</a:t>
            </a:r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②プレーヤーは正しいテクニックで　</a:t>
            </a:r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　プレーする</a:t>
            </a:r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③レフリーは危険なプレーを</a:t>
            </a:r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　適切に判定する</a:t>
            </a:r>
            <a:endParaRPr lang="ja-JP" altLang="en-US" sz="5400" dirty="0"/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854E6B5E-0395-9BEF-988D-4A2EE6C8510C}"/>
              </a:ext>
            </a:extLst>
          </p:cNvPr>
          <p:cNvSpPr txBox="1">
            <a:spLocks/>
          </p:cNvSpPr>
          <p:nvPr/>
        </p:nvSpPr>
        <p:spPr>
          <a:xfrm>
            <a:off x="520534" y="456940"/>
            <a:ext cx="10723418" cy="1043681"/>
          </a:xfrm>
          <a:prstGeom prst="rect">
            <a:avLst/>
          </a:prstGeom>
          <a:solidFill>
            <a:srgbClr val="FF0000"/>
          </a:solidFill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cap="none" spc="300" baseline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ja-JP" altLang="en-US" sz="6000" dirty="0"/>
              <a:t>危険性と安全性の重視</a:t>
            </a:r>
          </a:p>
        </p:txBody>
      </p:sp>
    </p:spTree>
    <p:extLst>
      <p:ext uri="{BB962C8B-B14F-4D97-AF65-F5344CB8AC3E}">
        <p14:creationId xmlns:p14="http://schemas.microsoft.com/office/powerpoint/2010/main" val="9849183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>
            <a:extLst>
              <a:ext uri="{FF2B5EF4-FFF2-40B4-BE49-F238E27FC236}">
                <a16:creationId xmlns:a16="http://schemas.microsoft.com/office/drawing/2014/main" id="{718C7F48-0042-2A40-A7CC-AD1BC7EA4F88}"/>
              </a:ext>
            </a:extLst>
          </p:cNvPr>
          <p:cNvSpPr txBox="1"/>
          <p:nvPr/>
        </p:nvSpPr>
        <p:spPr>
          <a:xfrm>
            <a:off x="816919" y="827410"/>
            <a:ext cx="106638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kumimoji="0" lang="ja-JP" altLang="en-US" sz="25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危険性と安全性の考え方</a:t>
            </a:r>
            <a:endParaRPr kumimoji="0" lang="en-US" altLang="ja-JP" sz="2500" b="1" dirty="0">
              <a:solidFill>
                <a:srgbClr val="000000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D3A5E37-23DA-AF4E-AAAA-1A36573FF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07" y="2076462"/>
            <a:ext cx="11528385" cy="3459224"/>
          </a:xfrm>
        </p:spPr>
        <p:txBody>
          <a:bodyPr>
            <a:noAutofit/>
          </a:bodyPr>
          <a:lstStyle/>
          <a:p>
            <a:pPr algn="l" defTabSz="914400"/>
            <a:r>
              <a:rPr lang="ja-JP" altLang="en-US" sz="2500" dirty="0">
                <a:latin typeface="+mn-ea"/>
              </a:rPr>
              <a:t>＊動的</a:t>
            </a:r>
            <a:r>
              <a:rPr lang="en-US" altLang="ja-JP" sz="2500" dirty="0">
                <a:latin typeface="+mn-ea"/>
              </a:rPr>
              <a:t>vs</a:t>
            </a:r>
            <a:r>
              <a:rPr lang="ja-JP" altLang="en-US" sz="2500" dirty="0">
                <a:latin typeface="+mn-ea"/>
              </a:rPr>
              <a:t>静的</a:t>
            </a: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　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相手に対して加速している＝強い力が加わる</a:t>
            </a: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　立ち止まって静止している＝強い力は加わらない</a:t>
            </a: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＊高い姿勢</a:t>
            </a:r>
            <a:r>
              <a:rPr lang="en-US" altLang="ja-JP" sz="2500" dirty="0">
                <a:latin typeface="+mn-ea"/>
              </a:rPr>
              <a:t>vs</a:t>
            </a:r>
            <a:r>
              <a:rPr lang="ja-JP" altLang="en-US" sz="2500" dirty="0">
                <a:latin typeface="+mn-ea"/>
              </a:rPr>
              <a:t>低い姿勢</a:t>
            </a: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　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頭が高い位置にある＝頭部コンタクトの可能性が高い</a:t>
            </a: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　頭が低い位置にある＝頭部コンタクトの可能性が低い</a:t>
            </a: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　相手に対して加速して高い姿勢でコンタクトしたが、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相手との力の関係で結果的にタックラーが負けた</a:t>
            </a:r>
            <a:r>
              <a:rPr lang="en-US" altLang="ja-JP" sz="2500" dirty="0">
                <a:highlight>
                  <a:srgbClr val="FFFF00"/>
                </a:highlight>
                <a:latin typeface="+mn-ea"/>
              </a:rPr>
              <a:t>(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受け止めた</a:t>
            </a:r>
            <a:r>
              <a:rPr lang="en-US" altLang="ja-JP" sz="2500" dirty="0">
                <a:highlight>
                  <a:srgbClr val="FFFF00"/>
                </a:highlight>
                <a:latin typeface="+mn-ea"/>
              </a:rPr>
              <a:t>)</a:t>
            </a:r>
            <a:r>
              <a:rPr lang="ja-JP" altLang="en-US" sz="2500" dirty="0">
                <a:highlight>
                  <a:srgbClr val="FFFF00"/>
                </a:highlight>
                <a:latin typeface="+mn-ea"/>
              </a:rPr>
              <a:t>形になった際は危険なプレーと判断</a:t>
            </a:r>
            <a:r>
              <a:rPr lang="ja-JP" altLang="en-US" sz="2500" dirty="0">
                <a:latin typeface="+mn-ea"/>
              </a:rPr>
              <a:t>する</a:t>
            </a:r>
            <a:br>
              <a:rPr lang="en-US" altLang="ja-JP" sz="2500" dirty="0">
                <a:latin typeface="+mn-ea"/>
              </a:rPr>
            </a:br>
            <a:br>
              <a:rPr lang="en-US" altLang="ja-JP" sz="2500" dirty="0">
                <a:latin typeface="+mn-ea"/>
              </a:rPr>
            </a:br>
            <a:r>
              <a:rPr lang="ja-JP" altLang="en-US" sz="2500" dirty="0">
                <a:latin typeface="+mn-ea"/>
              </a:rPr>
              <a:t>これらのキーワードを用いて、危険か安全かの判断</a:t>
            </a:r>
            <a:r>
              <a:rPr lang="en-US" altLang="ja-JP" sz="2500" dirty="0">
                <a:latin typeface="+mn-ea"/>
              </a:rPr>
              <a:t>/</a:t>
            </a:r>
            <a:r>
              <a:rPr lang="ja-JP" altLang="en-US" sz="2500" dirty="0">
                <a:latin typeface="+mn-ea"/>
              </a:rPr>
              <a:t>判定を行う</a:t>
            </a:r>
          </a:p>
        </p:txBody>
      </p:sp>
    </p:spTree>
    <p:extLst>
      <p:ext uri="{BB962C8B-B14F-4D97-AF65-F5344CB8AC3E}">
        <p14:creationId xmlns:p14="http://schemas.microsoft.com/office/powerpoint/2010/main" val="7807338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14879F-2B10-E072-78FB-EAABEFB49A25}"/>
              </a:ext>
            </a:extLst>
          </p:cNvPr>
          <p:cNvSpPr txBox="1"/>
          <p:nvPr/>
        </p:nvSpPr>
        <p:spPr>
          <a:xfrm>
            <a:off x="146613" y="2442258"/>
            <a:ext cx="118987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dirty="0">
                <a:latin typeface="+mn-ea"/>
              </a:rPr>
              <a:t>①膝を折らず</a:t>
            </a:r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②腰も落とさず</a:t>
            </a:r>
            <a:endParaRPr lang="en-US" altLang="ja-JP" sz="5400" dirty="0">
              <a:latin typeface="+mn-ea"/>
            </a:endParaRPr>
          </a:p>
          <a:p>
            <a:endParaRPr lang="en-US" altLang="ja-JP" sz="5400" dirty="0">
              <a:latin typeface="+mn-ea"/>
            </a:endParaRPr>
          </a:p>
          <a:p>
            <a:r>
              <a:rPr lang="ja-JP" altLang="en-US" sz="5400" dirty="0">
                <a:latin typeface="+mn-ea"/>
              </a:rPr>
              <a:t>③加速からの強い力</a:t>
            </a:r>
            <a:r>
              <a:rPr lang="en-US" altLang="ja-JP" sz="5400" dirty="0">
                <a:latin typeface="+mn-ea"/>
              </a:rPr>
              <a:t>(</a:t>
            </a:r>
            <a:r>
              <a:rPr lang="ja-JP" altLang="en-US" sz="5400" dirty="0">
                <a:latin typeface="+mn-ea"/>
              </a:rPr>
              <a:t>強い圧力</a:t>
            </a:r>
            <a:r>
              <a:rPr lang="en-US" altLang="ja-JP" sz="5400" dirty="0">
                <a:latin typeface="+mn-ea"/>
              </a:rPr>
              <a:t>)</a:t>
            </a:r>
          </a:p>
          <a:p>
            <a:r>
              <a:rPr lang="ja-JP" altLang="en-US" sz="5400" dirty="0">
                <a:latin typeface="+mn-ea"/>
              </a:rPr>
              <a:t>　</a:t>
            </a:r>
            <a:r>
              <a:rPr lang="en-US" altLang="ja-JP" sz="5400" dirty="0">
                <a:highlight>
                  <a:srgbClr val="FF0000"/>
                </a:highlight>
                <a:latin typeface="+mn-ea"/>
              </a:rPr>
              <a:t>※</a:t>
            </a:r>
            <a:r>
              <a:rPr lang="ja-JP" altLang="en-US" sz="5400" dirty="0">
                <a:highlight>
                  <a:srgbClr val="FF0000"/>
                </a:highlight>
                <a:latin typeface="+mn-ea"/>
              </a:rPr>
              <a:t>コンタクトの勝ち負けではない。</a:t>
            </a:r>
            <a:endParaRPr lang="ja-JP" altLang="en-US" sz="5400" dirty="0">
              <a:highlight>
                <a:srgbClr val="FF0000"/>
              </a:highlight>
            </a:endParaRPr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854E6B5E-0395-9BEF-988D-4A2EE6C8510C}"/>
              </a:ext>
            </a:extLst>
          </p:cNvPr>
          <p:cNvSpPr txBox="1">
            <a:spLocks/>
          </p:cNvSpPr>
          <p:nvPr/>
        </p:nvSpPr>
        <p:spPr>
          <a:xfrm>
            <a:off x="520534" y="456940"/>
            <a:ext cx="10723418" cy="1985318"/>
          </a:xfrm>
          <a:prstGeom prst="rect">
            <a:avLst/>
          </a:prstGeom>
          <a:solidFill>
            <a:srgbClr val="FF0000"/>
          </a:solidFill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cap="none" spc="300" baseline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ja-JP" altLang="en-US" sz="6000" dirty="0"/>
              <a:t>胸骨より上へのコンタクト</a:t>
            </a:r>
            <a:r>
              <a:rPr kumimoji="0" lang="en-US" altLang="ja-JP" sz="6000" dirty="0"/>
              <a:t>(</a:t>
            </a:r>
            <a:r>
              <a:rPr kumimoji="0" lang="ja-JP" altLang="en-US" sz="6000" dirty="0"/>
              <a:t>タックル</a:t>
            </a:r>
            <a:r>
              <a:rPr kumimoji="0" lang="en-US" altLang="ja-JP" sz="6000" dirty="0"/>
              <a:t>)</a:t>
            </a:r>
            <a:r>
              <a:rPr kumimoji="0" lang="ja-JP" altLang="en-US" sz="6000" dirty="0"/>
              <a:t>のキーワード</a:t>
            </a:r>
          </a:p>
        </p:txBody>
      </p:sp>
      <p:sp>
        <p:nvSpPr>
          <p:cNvPr id="2" name="右中かっこ 1">
            <a:extLst>
              <a:ext uri="{FF2B5EF4-FFF2-40B4-BE49-F238E27FC236}">
                <a16:creationId xmlns:a16="http://schemas.microsoft.com/office/drawing/2014/main" id="{00D148B4-3430-1265-668C-31AC3FA172AD}"/>
              </a:ext>
            </a:extLst>
          </p:cNvPr>
          <p:cNvSpPr/>
          <p:nvPr/>
        </p:nvSpPr>
        <p:spPr>
          <a:xfrm>
            <a:off x="5208608" y="2639028"/>
            <a:ext cx="393539" cy="146998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8D87E8-99A8-7826-BEB7-342BB7932637}"/>
              </a:ext>
            </a:extLst>
          </p:cNvPr>
          <p:cNvSpPr txBox="1"/>
          <p:nvPr/>
        </p:nvSpPr>
        <p:spPr>
          <a:xfrm>
            <a:off x="6096000" y="2921168"/>
            <a:ext cx="3264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/>
              <a:t>高い姿勢</a:t>
            </a:r>
          </a:p>
        </p:txBody>
      </p:sp>
    </p:spTree>
    <p:extLst>
      <p:ext uri="{BB962C8B-B14F-4D97-AF65-F5344CB8AC3E}">
        <p14:creationId xmlns:p14="http://schemas.microsoft.com/office/powerpoint/2010/main" val="17815902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718C7F48-0042-2A40-A7CC-AD1BC7EA4F88}"/>
              </a:ext>
            </a:extLst>
          </p:cNvPr>
          <p:cNvSpPr txBox="1"/>
          <p:nvPr/>
        </p:nvSpPr>
        <p:spPr>
          <a:xfrm>
            <a:off x="689317" y="156090"/>
            <a:ext cx="11325276" cy="133160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ja-JP" altLang="en-US" sz="4000" cap="all" spc="400" dirty="0">
                <a:latin typeface="+mj-lt"/>
                <a:ea typeface="+mj-ea"/>
                <a:cs typeface="+mj-cs"/>
              </a:rPr>
              <a:t>胸骨より低い位置へのタックルが求められる。</a:t>
            </a:r>
            <a:endParaRPr lang="en-US" altLang="ja-JP" sz="4000" b="1" cap="all" spc="4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IMG_0475_1697CAA9-D23E-4BC0-92A0-BD143419B79E.mp4">
            <a:hlinkClick r:id="" action="ppaction://media"/>
            <a:extLst>
              <a:ext uri="{FF2B5EF4-FFF2-40B4-BE49-F238E27FC236}">
                <a16:creationId xmlns:a16="http://schemas.microsoft.com/office/drawing/2014/main" id="{D821AFD4-4936-8F1E-8075-E850B8E20E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989" y="2022489"/>
            <a:ext cx="4996212" cy="28103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73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3B2457-DA44-8606-5A7C-AC1155A4705A}"/>
              </a:ext>
            </a:extLst>
          </p:cNvPr>
          <p:cNvSpPr txBox="1"/>
          <p:nvPr/>
        </p:nvSpPr>
        <p:spPr>
          <a:xfrm>
            <a:off x="8474076" y="2669392"/>
            <a:ext cx="1049752" cy="9266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0" tIns="0" rIns="0" bIns="0" numCol="1" spcCol="38100" rtlCol="0" anchor="t" anchorCtr="0">
            <a:normAutofit lnSpcReduction="10000"/>
          </a:bodyPr>
          <a:lstStyle/>
          <a:p>
            <a:pPr>
              <a:lnSpc>
                <a:spcPct val="12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kumimoji="0" lang="en-US" altLang="ja-JP" sz="4800" dirty="0">
                <a:solidFill>
                  <a:schemeClr val="tx1">
                    <a:alpha val="70000"/>
                  </a:schemeClr>
                </a:solidFill>
                <a:sym typeface="ヒラギノ角ゴ ProN W3"/>
              </a:rPr>
              <a:t>PK</a:t>
            </a:r>
          </a:p>
        </p:txBody>
      </p:sp>
    </p:spTree>
    <p:extLst>
      <p:ext uri="{BB962C8B-B14F-4D97-AF65-F5344CB8AC3E}">
        <p14:creationId xmlns:p14="http://schemas.microsoft.com/office/powerpoint/2010/main" val="3599658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>
            <a:extLst>
              <a:ext uri="{FF2B5EF4-FFF2-40B4-BE49-F238E27FC236}">
                <a16:creationId xmlns:a16="http://schemas.microsoft.com/office/drawing/2014/main" id="{718C7F48-0042-2A40-A7CC-AD1BC7EA4F88}"/>
              </a:ext>
            </a:extLst>
          </p:cNvPr>
          <p:cNvSpPr txBox="1"/>
          <p:nvPr/>
        </p:nvSpPr>
        <p:spPr>
          <a:xfrm>
            <a:off x="1360930" y="715419"/>
            <a:ext cx="98689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ja-JP" altLang="en-US" sz="3600" dirty="0">
                <a:latin typeface="+mn-ea"/>
              </a:rPr>
              <a:t>胸骨より低い位置への</a:t>
            </a:r>
            <a:r>
              <a:rPr lang="en-US" altLang="ja-JP" sz="3600" dirty="0">
                <a:latin typeface="+mn-ea"/>
              </a:rPr>
              <a:t>W</a:t>
            </a:r>
            <a:r>
              <a:rPr lang="ja-JP" altLang="en-US" sz="3600" dirty="0">
                <a:latin typeface="+mn-ea"/>
              </a:rPr>
              <a:t>タックルは認められ、プレーオン</a:t>
            </a:r>
            <a:r>
              <a:rPr lang="en-US" altLang="ja-JP" sz="3600" dirty="0">
                <a:latin typeface="+mn-ea"/>
              </a:rPr>
              <a:t>(PO)</a:t>
            </a:r>
            <a:r>
              <a:rPr lang="ja-JP" altLang="en-US" sz="3600" dirty="0">
                <a:latin typeface="+mn-ea"/>
              </a:rPr>
              <a:t>である。</a:t>
            </a:r>
            <a:endParaRPr lang="en-US" altLang="ja-JP" sz="3600" b="1" dirty="0"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70F7BF-F9ED-D115-0059-43890F55C1F8}"/>
              </a:ext>
            </a:extLst>
          </p:cNvPr>
          <p:cNvSpPr txBox="1"/>
          <p:nvPr/>
        </p:nvSpPr>
        <p:spPr>
          <a:xfrm>
            <a:off x="1248175" y="4542268"/>
            <a:ext cx="4247635" cy="17341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en-US" altLang="ja-JP" sz="3600" dirty="0"/>
              <a:t>PO</a:t>
            </a:r>
            <a:endParaRPr kumimoji="0" lang="en-US" altLang="ja-JP" sz="3600" dirty="0">
              <a:sym typeface="ヒラギノ角ゴ ProN W3"/>
            </a:endParaRPr>
          </a:p>
          <a:p>
            <a:r>
              <a:rPr lang="ja-JP" altLang="en-US" sz="3600" dirty="0"/>
              <a:t>（タックラー</a:t>
            </a:r>
            <a:r>
              <a:rPr lang="en-US" altLang="ja-JP" sz="3600" dirty="0"/>
              <a:t>2</a:t>
            </a:r>
            <a:r>
              <a:rPr lang="ja-JP" altLang="en-US" sz="3600" dirty="0"/>
              <a:t>人ともが胸骨より低い）</a:t>
            </a:r>
            <a:endParaRPr lang="en-US" altLang="ja-JP" sz="3600" dirty="0"/>
          </a:p>
        </p:txBody>
      </p:sp>
      <p:pic>
        <p:nvPicPr>
          <p:cNvPr id="12" name="いいダブルタックル_AdobeExpress">
            <a:hlinkClick r:id="" action="ppaction://media"/>
            <a:extLst>
              <a:ext uri="{FF2B5EF4-FFF2-40B4-BE49-F238E27FC236}">
                <a16:creationId xmlns:a16="http://schemas.microsoft.com/office/drawing/2014/main" id="{0A2417AF-5864-A547-A2D1-EBB7E4555267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6543" y="2425150"/>
            <a:ext cx="3176264" cy="2007700"/>
          </a:xfrm>
          <a:prstGeom prst="rect">
            <a:avLst/>
          </a:prstGeom>
        </p:spPr>
      </p:pic>
      <p:pic>
        <p:nvPicPr>
          <p:cNvPr id="2" name="Qダブルタックル.mp4">
            <a:hlinkClick r:id="" action="ppaction://media"/>
            <a:extLst>
              <a:ext uri="{FF2B5EF4-FFF2-40B4-BE49-F238E27FC236}">
                <a16:creationId xmlns:a16="http://schemas.microsoft.com/office/drawing/2014/main" id="{10337F9C-906C-4E32-DDD6-CCD2921BFF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4584" y="2442311"/>
            <a:ext cx="3569241" cy="200769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81625A-9D7F-E82D-6840-BB7A0B666083}"/>
              </a:ext>
            </a:extLst>
          </p:cNvPr>
          <p:cNvSpPr txBox="1"/>
          <p:nvPr/>
        </p:nvSpPr>
        <p:spPr>
          <a:xfrm>
            <a:off x="6898511" y="4450010"/>
            <a:ext cx="4438893" cy="211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ヒラギノ角ゴ ProN W3"/>
              </a:rPr>
              <a:t>PK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3200" dirty="0"/>
              <a:t>（手前のプレーヤーは胸骨より上に力を加えている）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81335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2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eafVTI">
  <a:themeElements>
    <a:clrScheme name="AnalogousFromLightSeedLeftStep">
      <a:dk1>
        <a:srgbClr val="000000"/>
      </a:dk1>
      <a:lt1>
        <a:srgbClr val="FFFFFF"/>
      </a:lt1>
      <a:dk2>
        <a:srgbClr val="412C24"/>
      </a:dk2>
      <a:lt2>
        <a:srgbClr val="E8E2E6"/>
      </a:lt2>
      <a:accent1>
        <a:srgbClr val="6FAE82"/>
      </a:accent1>
      <a:accent2>
        <a:srgbClr val="6DB264"/>
      </a:accent2>
      <a:accent3>
        <a:srgbClr val="8FAA70"/>
      </a:accent3>
      <a:accent4>
        <a:srgbClr val="A2A65E"/>
      </a:accent4>
      <a:accent5>
        <a:srgbClr val="BB9E69"/>
      </a:accent5>
      <a:accent6>
        <a:srgbClr val="C88471"/>
      </a:accent6>
      <a:hlink>
        <a:srgbClr val="AE6999"/>
      </a:hlink>
      <a:folHlink>
        <a:srgbClr val="7F7F7F"/>
      </a:folHlink>
    </a:clrScheme>
    <a:fontScheme name="Leaf">
      <a:majorFont>
        <a:latin typeface="Yu Gothic Medium"/>
        <a:ea typeface=""/>
        <a:cs typeface=""/>
      </a:majorFont>
      <a:minorFont>
        <a:latin typeface="Yu Gothic Medium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2020 JTL テンプレート" id="{6A3E5F10-A1D6-634A-BF02-E7EA363BE884}" vid="{A88C9455-74F2-7546-8F72-4207CD28F043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7465</TotalTime>
  <Words>672</Words>
  <Application>Microsoft Office PowerPoint</Application>
  <PresentationFormat>ワイド画面</PresentationFormat>
  <Paragraphs>67</Paragraphs>
  <Slides>16</Slides>
  <Notes>1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Hiragino Maru Gothic Pro W4</vt:lpstr>
      <vt:lpstr>ヒラギノ角ゴ ProN W3</vt:lpstr>
      <vt:lpstr>ヒラギノ角ゴ ProN W6</vt:lpstr>
      <vt:lpstr>游ゴシック</vt:lpstr>
      <vt:lpstr>Yu Gothic Medium</vt:lpstr>
      <vt:lpstr>Arial</vt:lpstr>
      <vt:lpstr>Wingdings</vt:lpstr>
      <vt:lpstr>LeafVTI</vt:lpstr>
      <vt:lpstr>Gradient</vt:lpstr>
      <vt:lpstr>第103回　 全国高等学校ラグビーフットボール大会 東京都予選　  ～ルール・安全対策～ </vt:lpstr>
      <vt:lpstr>TOPICS</vt:lpstr>
      <vt:lpstr>・胸骨の位置へのタックルはハイタックルでPKとする。  ・最初のコンタクトの位置は胸骨より下であったが、ずり上がって最終的にコンタクトの位置が胸骨になった場合、PKとなる可能性がある。  ・複数でタックルする際は、1stタックラー同様に胸骨より下へタックル 　しなければならない。  </vt:lpstr>
      <vt:lpstr>チーム・選手・レフリー　　　危険がなく安全にプレー</vt:lpstr>
      <vt:lpstr>PowerPoint プレゼンテーション</vt:lpstr>
      <vt:lpstr>＊動的vs静的 　相手に対して加速している＝強い力が加わる 　立ち止まって静止している＝強い力は加わらない  ＊高い姿勢vs低い姿勢 　頭が高い位置にある＝頭部コンタクトの可能性が高い 　頭が低い位置にある＝頭部コンタクトの可能性が低い  　相手に対して加速して高い姿勢でコンタクトしたが、相手との力の関係で結果的にタックラーが負けた(受け止めた)形になった際は危険なプレーと判断する  これらのキーワードを用いて、危険か安全かの判断/判定を行う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Clear &amp; obvious   プレーヤーは「クリアーで明確に安全にプレーしましょう」   レフリーは「クリアーで明確な危険な行為に罰を課しましょう」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Global-laws-trials ～世界的試験実施ルール～ </dc:title>
  <dc:creator>森田　大介</dc:creator>
  <cp:lastModifiedBy>森田_大介</cp:lastModifiedBy>
  <cp:revision>49</cp:revision>
  <dcterms:created xsi:type="dcterms:W3CDTF">2021-07-26T01:12:48Z</dcterms:created>
  <dcterms:modified xsi:type="dcterms:W3CDTF">2023-09-04T02:45:55Z</dcterms:modified>
</cp:coreProperties>
</file>